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58" r:id="rId5"/>
    <p:sldId id="259" r:id="rId6"/>
    <p:sldId id="264"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books.org/wiki/Linguistics/Semantic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0C42-F58D-4D6A-87B0-D5B72F7BD2BC}"/>
              </a:ext>
            </a:extLst>
          </p:cNvPr>
          <p:cNvSpPr>
            <a:spLocks noGrp="1"/>
          </p:cNvSpPr>
          <p:nvPr>
            <p:ph type="ctrTitle"/>
          </p:nvPr>
        </p:nvSpPr>
        <p:spPr/>
        <p:txBody>
          <a:bodyPr/>
          <a:lstStyle/>
          <a:p>
            <a:r>
              <a:rPr lang="en-US" dirty="0"/>
              <a:t>Semantics.</a:t>
            </a:r>
            <a:endParaRPr lang="en-CA" dirty="0"/>
          </a:p>
        </p:txBody>
      </p:sp>
      <p:sp>
        <p:nvSpPr>
          <p:cNvPr id="3" name="Subtitle 2">
            <a:extLst>
              <a:ext uri="{FF2B5EF4-FFF2-40B4-BE49-F238E27FC236}">
                <a16:creationId xmlns:a16="http://schemas.microsoft.com/office/drawing/2014/main" id="{5FDB7349-013F-44C2-BCA4-B8BDBEC91083}"/>
              </a:ext>
            </a:extLst>
          </p:cNvPr>
          <p:cNvSpPr>
            <a:spLocks noGrp="1"/>
          </p:cNvSpPr>
          <p:nvPr>
            <p:ph type="subTitle" idx="1"/>
          </p:nvPr>
        </p:nvSpPr>
        <p:spPr/>
        <p:txBody>
          <a:bodyPr/>
          <a:lstStyle/>
          <a:p>
            <a:r>
              <a:rPr lang="en-US" dirty="0"/>
              <a:t>3</a:t>
            </a:r>
            <a:r>
              <a:rPr lang="en-US" baseline="30000" dirty="0"/>
              <a:t>rd</a:t>
            </a:r>
            <a:r>
              <a:rPr lang="en-US" dirty="0"/>
              <a:t>. Tutorial </a:t>
            </a:r>
          </a:p>
          <a:p>
            <a:r>
              <a:rPr lang="en-US" dirty="0"/>
              <a:t>By Dr. </a:t>
            </a:r>
            <a:r>
              <a:rPr lang="en-US" dirty="0" err="1"/>
              <a:t>Amel</a:t>
            </a:r>
            <a:r>
              <a:rPr lang="en-US" dirty="0"/>
              <a:t> Omar</a:t>
            </a:r>
            <a:endParaRPr lang="en-CA" dirty="0"/>
          </a:p>
        </p:txBody>
      </p:sp>
    </p:spTree>
    <p:extLst>
      <p:ext uri="{BB962C8B-B14F-4D97-AF65-F5344CB8AC3E}">
        <p14:creationId xmlns:p14="http://schemas.microsoft.com/office/powerpoint/2010/main" val="98690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br>
              <a:rPr lang="en-GB" b="1" dirty="0"/>
            </a:br>
            <a:br>
              <a:rPr lang="en-GB" b="1" dirty="0"/>
            </a:br>
            <a:r>
              <a:rPr lang="en-GB" b="1" dirty="0"/>
              <a:t>Sense</a:t>
            </a:r>
            <a:endParaRPr lang="en-GB" dirty="0"/>
          </a:p>
        </p:txBody>
      </p:sp>
      <p:sp>
        <p:nvSpPr>
          <p:cNvPr id="3" name="Content Placeholder 2"/>
          <p:cNvSpPr>
            <a:spLocks noGrp="1"/>
          </p:cNvSpPr>
          <p:nvPr>
            <p:ph idx="1"/>
          </p:nvPr>
        </p:nvSpPr>
        <p:spPr>
          <a:xfrm>
            <a:off x="457200" y="1371600"/>
            <a:ext cx="8229600" cy="5486400"/>
          </a:xfrm>
        </p:spPr>
        <p:txBody>
          <a:bodyPr/>
          <a:lstStyle/>
          <a:p>
            <a:endParaRPr lang="en-GB" b="1" dirty="0"/>
          </a:p>
          <a:p>
            <a:endParaRPr lang="en-GB" b="1" dirty="0"/>
          </a:p>
          <a:p>
            <a:r>
              <a:rPr lang="en-GB" sz="4000" b="1" dirty="0"/>
              <a:t>Sense</a:t>
            </a:r>
            <a:r>
              <a:rPr lang="en-GB" sz="4000" dirty="0"/>
              <a:t> is different from reference in that sense does not take care of objects in the real world. When you look in a dictionary, most of the definitions you get tell you the senses of the words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Semantic Features</a:t>
            </a:r>
          </a:p>
        </p:txBody>
      </p:sp>
      <p:sp>
        <p:nvSpPr>
          <p:cNvPr id="3" name="Content Placeholder 2"/>
          <p:cNvSpPr>
            <a:spLocks noGrp="1"/>
          </p:cNvSpPr>
          <p:nvPr>
            <p:ph idx="1"/>
          </p:nvPr>
        </p:nvSpPr>
        <p:spPr>
          <a:xfrm>
            <a:off x="457200" y="1371600"/>
            <a:ext cx="8229600" cy="5257800"/>
          </a:xfrm>
        </p:spPr>
        <p:txBody>
          <a:bodyPr/>
          <a:lstStyle/>
          <a:p>
            <a:endParaRPr lang="en-GB" dirty="0"/>
          </a:p>
          <a:p>
            <a:r>
              <a:rPr lang="en-GB" dirty="0"/>
              <a:t>To express meaning, we use </a:t>
            </a:r>
            <a:r>
              <a:rPr lang="en-GB" b="1" dirty="0"/>
              <a:t>semantic features</a:t>
            </a:r>
            <a:r>
              <a:rPr lang="en-GB" dirty="0"/>
              <a:t>. For example, castle is something that with the features [+large, +building, +fortified]. A house that is easy to attack wouldn't be a castle because it does not necessarily have the [+fortified] feature.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Sometimes, a sentence is syntactically correct, but semantically meaningless. Let's revisit Chomsky's example:</a:t>
            </a:r>
          </a:p>
          <a:p>
            <a:r>
              <a:rPr lang="en-GB" dirty="0"/>
              <a:t>(1a) Colourless green ideas sleep furiously.</a:t>
            </a:r>
          </a:p>
          <a:p>
            <a:r>
              <a:rPr lang="en-GB" dirty="0"/>
              <a:t>Obviously, this sentence doesn't make sense to us at all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We can often determine what words can fit into a sentence by using semantic features. Consider this example:</a:t>
            </a:r>
          </a:p>
          <a:p>
            <a:r>
              <a:rPr lang="en-GB" dirty="0"/>
              <a:t>(1b) The N[+living] was killed.</a:t>
            </a:r>
          </a:p>
          <a:p>
            <a:r>
              <a:rPr lang="en-GB" dirty="0"/>
              <a:t>This would prevent us from saying 'the homework was killed' or 'the building was killed'.</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Lexical Relations</a:t>
            </a:r>
          </a:p>
        </p:txBody>
      </p:sp>
      <p:sp>
        <p:nvSpPr>
          <p:cNvPr id="3" name="Content Placeholder 2"/>
          <p:cNvSpPr>
            <a:spLocks noGrp="1"/>
          </p:cNvSpPr>
          <p:nvPr>
            <p:ph idx="1"/>
          </p:nvPr>
        </p:nvSpPr>
        <p:spPr>
          <a:xfrm>
            <a:off x="457200" y="1219200"/>
            <a:ext cx="8229600" cy="5334000"/>
          </a:xfrm>
        </p:spPr>
        <p:txBody>
          <a:bodyPr/>
          <a:lstStyle/>
          <a:p>
            <a:endParaRPr lang="en-GB" dirty="0"/>
          </a:p>
          <a:p>
            <a:endParaRPr lang="en-GB" dirty="0"/>
          </a:p>
          <a:p>
            <a:endParaRPr lang="en-GB" dirty="0"/>
          </a:p>
          <a:p>
            <a:r>
              <a:rPr lang="en-GB" dirty="0"/>
              <a:t>A </a:t>
            </a:r>
            <a:r>
              <a:rPr lang="en-GB" b="1" dirty="0"/>
              <a:t>lexical relation</a:t>
            </a:r>
            <a:r>
              <a:rPr lang="en-GB" dirty="0"/>
              <a:t> is the relationships between the meanings of words. Here are some important lexical relations: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371600"/>
            <a:ext cx="8229600" cy="4754563"/>
          </a:xfrm>
        </p:spPr>
        <p:txBody>
          <a:bodyPr/>
          <a:lstStyle/>
          <a:p>
            <a:pPr lvl="0"/>
            <a:endParaRPr lang="en-GB" b="1" dirty="0"/>
          </a:p>
          <a:p>
            <a:pPr lvl="0"/>
            <a:r>
              <a:rPr lang="en-GB" b="1" dirty="0"/>
              <a:t>Homophony</a:t>
            </a:r>
            <a:r>
              <a:rPr lang="en-GB" dirty="0"/>
              <a:t>: When two words have the same pronunciation, but are written differently and mean different things, such as </a:t>
            </a:r>
            <a:r>
              <a:rPr lang="en-GB" i="1" dirty="0"/>
              <a:t>bare</a:t>
            </a:r>
            <a:r>
              <a:rPr lang="en-GB" dirty="0"/>
              <a:t> and </a:t>
            </a:r>
            <a:r>
              <a:rPr lang="en-GB" i="1" dirty="0"/>
              <a:t>bear</a:t>
            </a:r>
            <a:r>
              <a:rPr lang="en-GB" dirty="0"/>
              <a:t>. </a:t>
            </a:r>
          </a:p>
          <a:p>
            <a:r>
              <a:rPr lang="en-GB" b="1" dirty="0"/>
              <a:t>Homonymy</a:t>
            </a:r>
            <a:r>
              <a:rPr lang="en-GB" dirty="0"/>
              <a:t>: When two words have the same pronunciation and spelling, but mean different things, such as the verb </a:t>
            </a:r>
            <a:r>
              <a:rPr lang="en-GB" i="1" dirty="0"/>
              <a:t>bear</a:t>
            </a:r>
            <a:r>
              <a:rPr lang="en-GB" dirty="0"/>
              <a:t> and the noun </a:t>
            </a:r>
            <a:r>
              <a:rPr lang="en-GB" i="1" dirty="0"/>
              <a:t>bear</a:t>
            </a:r>
            <a:r>
              <a:rPr lang="en-GB" dirty="0"/>
              <a:t>.</a:t>
            </a:r>
          </a:p>
          <a:p>
            <a:pPr lvl="0"/>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447800"/>
            <a:ext cx="8229600" cy="5181600"/>
          </a:xfrm>
        </p:spPr>
        <p:txBody>
          <a:bodyPr/>
          <a:lstStyle/>
          <a:p>
            <a:pPr lvl="0"/>
            <a:r>
              <a:rPr lang="en-GB" b="1" dirty="0"/>
              <a:t>Synonymy</a:t>
            </a:r>
            <a:r>
              <a:rPr lang="en-GB" dirty="0"/>
              <a:t>: When two words are close in meaning, such as the synonyms </a:t>
            </a:r>
            <a:r>
              <a:rPr lang="en-GB" i="1" dirty="0"/>
              <a:t>insinuate</a:t>
            </a:r>
            <a:r>
              <a:rPr lang="en-GB" dirty="0"/>
              <a:t> and </a:t>
            </a:r>
            <a:r>
              <a:rPr lang="en-GB" i="1" dirty="0"/>
              <a:t>suggest</a:t>
            </a:r>
            <a:r>
              <a:rPr lang="en-GB" dirty="0"/>
              <a:t>. Although they are similar, they are not identical.</a:t>
            </a:r>
          </a:p>
          <a:p>
            <a:pPr lvl="0"/>
            <a:r>
              <a:rPr lang="en-GB" b="1" dirty="0" err="1"/>
              <a:t>Antonymy</a:t>
            </a:r>
            <a:r>
              <a:rPr lang="en-GB" dirty="0"/>
              <a:t>: When two words have opposite meanings, such as the unmarked pair of antonyms </a:t>
            </a:r>
            <a:r>
              <a:rPr lang="en-GB" i="1" dirty="0"/>
              <a:t>happy</a:t>
            </a:r>
            <a:r>
              <a:rPr lang="en-GB" dirty="0"/>
              <a:t> and </a:t>
            </a:r>
            <a:r>
              <a:rPr lang="en-GB" i="1" dirty="0"/>
              <a:t>sad</a:t>
            </a:r>
            <a:r>
              <a:rPr lang="en-GB" dirty="0"/>
              <a:t> or the marked pair of antonyms </a:t>
            </a:r>
            <a:r>
              <a:rPr lang="en-GB" i="1" dirty="0"/>
              <a:t>unhappy</a:t>
            </a:r>
            <a:r>
              <a:rPr lang="en-GB" dirty="0"/>
              <a:t> and </a:t>
            </a:r>
            <a:r>
              <a:rPr lang="en-GB" i="1" dirty="0"/>
              <a:t>happy</a:t>
            </a:r>
            <a:r>
              <a:rPr lang="en-GB" dirty="0"/>
              <a:t>. There are two types of antonyms: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447800"/>
            <a:ext cx="8229600" cy="4678363"/>
          </a:xfrm>
        </p:spPr>
        <p:txBody>
          <a:bodyPr/>
          <a:lstStyle/>
          <a:p>
            <a:pPr lvl="0"/>
            <a:r>
              <a:rPr lang="en-GB" b="1" dirty="0"/>
              <a:t>Hyponymy</a:t>
            </a:r>
            <a:r>
              <a:rPr lang="en-GB" dirty="0"/>
              <a:t>: When one word indicates a category of things that is a subset of the category of things indicated by another word. For example, </a:t>
            </a:r>
            <a:r>
              <a:rPr lang="en-GB" i="1" dirty="0"/>
              <a:t>child</a:t>
            </a:r>
            <a:r>
              <a:rPr lang="en-GB" dirty="0"/>
              <a:t> is a hyponym of </a:t>
            </a:r>
            <a:r>
              <a:rPr lang="en-GB" i="1" dirty="0"/>
              <a:t>human</a:t>
            </a:r>
            <a:r>
              <a:rPr lang="en-GB" dirty="0"/>
              <a:t>, which is a </a:t>
            </a:r>
            <a:r>
              <a:rPr lang="en-GB" dirty="0" err="1"/>
              <a:t>superordinate</a:t>
            </a:r>
            <a:r>
              <a:rPr lang="en-GB" dirty="0"/>
              <a:t> of </a:t>
            </a:r>
            <a:r>
              <a:rPr lang="en-GB" i="1" dirty="0"/>
              <a:t>child</a:t>
            </a:r>
            <a:r>
              <a:rPr lang="en-GB" dirty="0"/>
              <a:t>. </a:t>
            </a:r>
            <a:r>
              <a:rPr lang="en-GB" i="1" dirty="0"/>
              <a:t>Child</a:t>
            </a:r>
            <a:r>
              <a:rPr lang="en-GB" dirty="0"/>
              <a:t> and </a:t>
            </a:r>
            <a:r>
              <a:rPr lang="en-GB" i="1" dirty="0"/>
              <a:t>adult</a:t>
            </a:r>
            <a:r>
              <a:rPr lang="en-GB" dirty="0"/>
              <a:t> are called </a:t>
            </a:r>
            <a:r>
              <a:rPr lang="en-GB" dirty="0" err="1"/>
              <a:t>cohyponyms</a:t>
            </a:r>
            <a:r>
              <a:rPr lang="en-GB" dirty="0"/>
              <a:t>.</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b="1" dirty="0"/>
              <a:t>Metonymy</a:t>
            </a:r>
            <a:r>
              <a:rPr lang="en-GB" dirty="0"/>
              <a:t>: When a word is used in place of another related word. For example, you can say </a:t>
            </a:r>
            <a:r>
              <a:rPr lang="en-GB" i="1" dirty="0"/>
              <a:t>he found solace in the bottle</a:t>
            </a:r>
            <a:r>
              <a:rPr lang="en-GB" dirty="0"/>
              <a:t> if you want to express the idea that he drank alcohol to comfort himself. Using </a:t>
            </a:r>
            <a:r>
              <a:rPr lang="en-GB" i="1" dirty="0"/>
              <a:t>bottle</a:t>
            </a:r>
            <a:r>
              <a:rPr lang="en-GB" dirty="0"/>
              <a:t> instead of </a:t>
            </a:r>
            <a:r>
              <a:rPr lang="en-GB" i="1" dirty="0"/>
              <a:t>alcohol</a:t>
            </a:r>
            <a:r>
              <a:rPr lang="en-GB" dirty="0"/>
              <a:t> is metonymy.</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a:p>
            <a:pPr lvl="0"/>
            <a:r>
              <a:rPr lang="en-GB" b="1" dirty="0"/>
              <a:t>Collocation</a:t>
            </a:r>
            <a:r>
              <a:rPr lang="en-GB" dirty="0"/>
              <a:t>: When two words go well with each other, such as </a:t>
            </a:r>
            <a:r>
              <a:rPr lang="en-GB" i="1" dirty="0"/>
              <a:t>deliver</a:t>
            </a:r>
            <a:r>
              <a:rPr lang="en-GB" dirty="0"/>
              <a:t> and </a:t>
            </a:r>
            <a:r>
              <a:rPr lang="en-GB" i="1" dirty="0"/>
              <a:t>speech</a:t>
            </a:r>
            <a:r>
              <a:rPr lang="en-GB" dirty="0"/>
              <a:t>, </a:t>
            </a:r>
            <a:r>
              <a:rPr lang="en-GB" i="1" dirty="0"/>
              <a:t>formulate</a:t>
            </a:r>
            <a:r>
              <a:rPr lang="en-GB" dirty="0"/>
              <a:t> and </a:t>
            </a:r>
            <a:r>
              <a:rPr lang="en-GB" i="1" dirty="0"/>
              <a:t>policy</a:t>
            </a:r>
            <a:r>
              <a:rPr lang="en-GB" dirty="0"/>
              <a:t>, and </a:t>
            </a:r>
            <a:r>
              <a:rPr lang="en-GB" i="1" dirty="0"/>
              <a:t>interesting</a:t>
            </a:r>
            <a:r>
              <a:rPr lang="en-GB" dirty="0"/>
              <a:t> and </a:t>
            </a:r>
            <a:r>
              <a:rPr lang="en-GB" i="1" dirty="0"/>
              <a:t>proposition</a:t>
            </a:r>
            <a:r>
              <a:rPr lang="en-GB" dirty="0"/>
              <a:t>. These are found by looking at statistics in a </a:t>
            </a:r>
            <a:r>
              <a:rPr lang="en-GB" b="1" dirty="0"/>
              <a:t>corpus</a:t>
            </a:r>
            <a:r>
              <a:rPr lang="en-GB" dirty="0"/>
              <a:t>, or a collection of language in use.</a:t>
            </a:r>
          </a:p>
          <a:p>
            <a:endParaRPr lang="en-GB" dirty="0"/>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Semantics</a:t>
            </a:r>
          </a:p>
        </p:txBody>
      </p:sp>
      <p:sp>
        <p:nvSpPr>
          <p:cNvPr id="3" name="Subtitle 2"/>
          <p:cNvSpPr>
            <a:spLocks noGrp="1"/>
          </p:cNvSpPr>
          <p:nvPr>
            <p:ph type="subTitle" idx="1"/>
          </p:nvPr>
        </p:nvSpPr>
        <p:spPr>
          <a:xfrm>
            <a:off x="1371600" y="3276600"/>
            <a:ext cx="6400800" cy="3581400"/>
          </a:xfrm>
        </p:spPr>
        <p:txBody>
          <a:bodyPr>
            <a:normAutofit/>
          </a:bodyPr>
          <a:lstStyle/>
          <a:p>
            <a:r>
              <a:rPr lang="en-GB" sz="3600" dirty="0">
                <a:solidFill>
                  <a:srgbClr val="FF0000"/>
                </a:solidFill>
              </a:rPr>
              <a:t>Semantics is the study of meaning. There are two types of meaning: conceptual meaning and associative meaning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Semantic Roles</a:t>
            </a:r>
          </a:p>
        </p:txBody>
      </p:sp>
      <p:sp>
        <p:nvSpPr>
          <p:cNvPr id="3" name="Content Placeholder 2"/>
          <p:cNvSpPr>
            <a:spLocks noGrp="1"/>
          </p:cNvSpPr>
          <p:nvPr>
            <p:ph idx="1"/>
          </p:nvPr>
        </p:nvSpPr>
        <p:spPr/>
        <p:txBody>
          <a:bodyPr/>
          <a:lstStyle/>
          <a:p>
            <a:endParaRPr lang="en-GB" dirty="0"/>
          </a:p>
          <a:p>
            <a:r>
              <a:rPr lang="en-GB" dirty="0"/>
              <a:t>The role played by a word in expressing meaning is called the </a:t>
            </a:r>
            <a:r>
              <a:rPr lang="en-GB" b="1" dirty="0"/>
              <a:t>semantic role</a:t>
            </a:r>
            <a:r>
              <a:rPr lang="en-GB" dirty="0"/>
              <a:t> or </a:t>
            </a:r>
            <a:r>
              <a:rPr lang="en-GB" b="1" dirty="0"/>
              <a:t>thematic role</a:t>
            </a:r>
            <a:r>
              <a:rPr lang="en-GB" dirty="0"/>
              <a:t>. Here are some common ones: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28600"/>
            <a:ext cx="8229600" cy="5897563"/>
          </a:xfrm>
        </p:spPr>
        <p:txBody>
          <a:bodyPr>
            <a:normAutofit fontScale="85000" lnSpcReduction="20000"/>
          </a:bodyPr>
          <a:lstStyle/>
          <a:p>
            <a:pPr lvl="0"/>
            <a:r>
              <a:rPr lang="en-GB" b="1" dirty="0"/>
              <a:t>Agent</a:t>
            </a:r>
            <a:r>
              <a:rPr lang="en-GB" dirty="0"/>
              <a:t>: The 'doer' of an action, like </a:t>
            </a:r>
            <a:r>
              <a:rPr lang="en-GB" i="1" dirty="0"/>
              <a:t>the cat</a:t>
            </a:r>
            <a:r>
              <a:rPr lang="en-GB" dirty="0"/>
              <a:t> in </a:t>
            </a:r>
            <a:r>
              <a:rPr lang="en-GB" i="1" dirty="0"/>
              <a:t>The cat scratched the sofa</a:t>
            </a:r>
            <a:r>
              <a:rPr lang="en-GB" dirty="0"/>
              <a:t>.</a:t>
            </a:r>
          </a:p>
          <a:p>
            <a:pPr lvl="0"/>
            <a:r>
              <a:rPr lang="en-GB" b="1" dirty="0"/>
              <a:t>Theme</a:t>
            </a:r>
            <a:r>
              <a:rPr lang="en-GB" dirty="0"/>
              <a:t> or </a:t>
            </a:r>
            <a:r>
              <a:rPr lang="en-GB" b="1" dirty="0"/>
              <a:t>Patient</a:t>
            </a:r>
            <a:r>
              <a:rPr lang="en-GB" dirty="0"/>
              <a:t>: The 'receiver' of the action, like </a:t>
            </a:r>
            <a:r>
              <a:rPr lang="en-GB" i="1" dirty="0"/>
              <a:t>the sofa</a:t>
            </a:r>
            <a:r>
              <a:rPr lang="en-GB" dirty="0"/>
              <a:t> in </a:t>
            </a:r>
            <a:r>
              <a:rPr lang="en-GB" i="1" dirty="0"/>
              <a:t>The cat scratched the sofa</a:t>
            </a:r>
            <a:r>
              <a:rPr lang="en-GB" dirty="0"/>
              <a:t>.</a:t>
            </a:r>
          </a:p>
          <a:p>
            <a:pPr lvl="0"/>
            <a:r>
              <a:rPr lang="en-GB" b="1" dirty="0" err="1"/>
              <a:t>Experiencer</a:t>
            </a:r>
            <a:r>
              <a:rPr lang="en-GB" dirty="0"/>
              <a:t>: Someone or something that 'experiences' the situation, like </a:t>
            </a:r>
            <a:r>
              <a:rPr lang="en-GB" i="1" dirty="0"/>
              <a:t>the child</a:t>
            </a:r>
            <a:r>
              <a:rPr lang="en-GB" dirty="0"/>
              <a:t> in </a:t>
            </a:r>
            <a:r>
              <a:rPr lang="en-GB" i="1" dirty="0"/>
              <a:t>The child saw the cat scratching the sofa</a:t>
            </a:r>
            <a:r>
              <a:rPr lang="en-GB" dirty="0"/>
              <a:t>.</a:t>
            </a:r>
          </a:p>
          <a:p>
            <a:pPr lvl="0"/>
            <a:r>
              <a:rPr lang="en-GB" b="1" dirty="0"/>
              <a:t>Instrument</a:t>
            </a:r>
            <a:r>
              <a:rPr lang="en-GB" dirty="0"/>
              <a:t>: Something that the agent uses to do something, like </a:t>
            </a:r>
            <a:r>
              <a:rPr lang="en-GB" i="1" dirty="0"/>
              <a:t>its paws</a:t>
            </a:r>
            <a:r>
              <a:rPr lang="en-GB" dirty="0"/>
              <a:t> in </a:t>
            </a:r>
            <a:r>
              <a:rPr lang="en-GB" i="1" dirty="0"/>
              <a:t>The cat scratched the sofa with its paws</a:t>
            </a:r>
            <a:r>
              <a:rPr lang="en-GB" dirty="0"/>
              <a:t>.</a:t>
            </a:r>
          </a:p>
          <a:p>
            <a:pPr lvl="0"/>
            <a:r>
              <a:rPr lang="en-GB" b="1" dirty="0"/>
              <a:t>Recipient</a:t>
            </a:r>
            <a:r>
              <a:rPr lang="en-GB" dirty="0"/>
              <a:t>: Something or someone that receives something, like </a:t>
            </a:r>
            <a:r>
              <a:rPr lang="en-GB" i="1" dirty="0"/>
              <a:t>the cat</a:t>
            </a:r>
            <a:r>
              <a:rPr lang="en-GB" dirty="0"/>
              <a:t> in </a:t>
            </a:r>
            <a:r>
              <a:rPr lang="en-GB" i="1" dirty="0"/>
              <a:t>The child gave the cat its food</a:t>
            </a:r>
            <a:r>
              <a:rPr lang="en-GB" dirty="0"/>
              <a:t>.</a:t>
            </a:r>
          </a:p>
          <a:p>
            <a:pPr lvl="0"/>
            <a:r>
              <a:rPr lang="en-GB" b="1" dirty="0"/>
              <a:t>Time</a:t>
            </a:r>
            <a:r>
              <a:rPr lang="en-GB" dirty="0"/>
              <a:t>: Surprisingly enough, that is the time when an action is done, such as </a:t>
            </a:r>
            <a:r>
              <a:rPr lang="en-GB" i="1" dirty="0"/>
              <a:t>midnight</a:t>
            </a:r>
            <a:r>
              <a:rPr lang="en-GB" dirty="0"/>
              <a:t> in </a:t>
            </a:r>
            <a:r>
              <a:rPr lang="en-GB" i="1" dirty="0"/>
              <a:t>The cat scratch the sofa at midnight</a:t>
            </a:r>
            <a:r>
              <a:rPr lang="en-GB"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Propositions</a:t>
            </a:r>
          </a:p>
        </p:txBody>
      </p:sp>
      <p:sp>
        <p:nvSpPr>
          <p:cNvPr id="3" name="Content Placeholder 2"/>
          <p:cNvSpPr>
            <a:spLocks noGrp="1"/>
          </p:cNvSpPr>
          <p:nvPr>
            <p:ph idx="1"/>
          </p:nvPr>
        </p:nvSpPr>
        <p:spPr/>
        <p:txBody>
          <a:bodyPr/>
          <a:lstStyle/>
          <a:p>
            <a:r>
              <a:rPr lang="en-GB" dirty="0"/>
              <a:t>A </a:t>
            </a:r>
            <a:r>
              <a:rPr lang="en-GB" b="1" dirty="0"/>
              <a:t>proposition</a:t>
            </a:r>
            <a:r>
              <a:rPr lang="en-GB" dirty="0"/>
              <a:t> is something that can either be true or false. Consider these examples: </a:t>
            </a:r>
          </a:p>
          <a:p>
            <a:r>
              <a:rPr lang="en-GB" dirty="0"/>
              <a:t>a) Xi </a:t>
            </a:r>
            <a:r>
              <a:rPr lang="en-GB" dirty="0" err="1"/>
              <a:t>Jinping</a:t>
            </a:r>
            <a:r>
              <a:rPr lang="en-GB" dirty="0"/>
              <a:t> is the President of China.</a:t>
            </a:r>
            <a:br>
              <a:rPr lang="en-GB" dirty="0"/>
            </a:br>
            <a:r>
              <a:rPr lang="en-GB" dirty="0"/>
              <a:t>b) Tomatoes are blood-sucking mammoths.</a:t>
            </a:r>
            <a:br>
              <a:rPr lang="en-GB" dirty="0"/>
            </a:br>
            <a:r>
              <a:rPr lang="en-GB" dirty="0"/>
              <a:t>c) Is </a:t>
            </a:r>
            <a:r>
              <a:rPr lang="en-GB" dirty="0" err="1"/>
              <a:t>Wikibooks</a:t>
            </a:r>
            <a:r>
              <a:rPr lang="en-GB" dirty="0"/>
              <a:t> a city in Canada?</a:t>
            </a:r>
            <a:br>
              <a:rPr lang="en-GB" dirty="0"/>
            </a:br>
            <a:r>
              <a:rPr lang="en-GB" dirty="0"/>
              <a:t>d) Get out of my house!</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295400"/>
            <a:ext cx="8229600" cy="4830763"/>
          </a:xfrm>
        </p:spPr>
        <p:txBody>
          <a:bodyPr/>
          <a:lstStyle/>
          <a:p>
            <a:r>
              <a:rPr lang="en-GB" dirty="0"/>
              <a:t>All of these are propositions. The first two are statements in which the truth value of the propositions are asserted to be true, although the speaker of (b) was clearly mistaken. </a:t>
            </a:r>
          </a:p>
          <a:p>
            <a:r>
              <a:rPr lang="en-GB" dirty="0"/>
              <a:t>The third and fourth are a question and a command respectively; they are both propositions, even though the speaker did not assert their truth values.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a:t>These sentences all have the same proposition:</a:t>
            </a:r>
          </a:p>
          <a:p>
            <a:r>
              <a:rPr lang="en-GB" dirty="0"/>
              <a:t>a) Roses have thorns.</a:t>
            </a:r>
            <a:br>
              <a:rPr lang="en-GB" dirty="0"/>
            </a:br>
            <a:r>
              <a:rPr lang="en-GB" dirty="0"/>
              <a:t>b) Plants of the genus </a:t>
            </a:r>
            <a:r>
              <a:rPr lang="en-GB" i="1" dirty="0" err="1"/>
              <a:t>rosa</a:t>
            </a:r>
            <a:r>
              <a:rPr lang="en-GB" dirty="0"/>
              <a:t> possess </a:t>
            </a:r>
            <a:r>
              <a:rPr lang="en-GB" dirty="0" err="1"/>
              <a:t>spinose</a:t>
            </a:r>
            <a:r>
              <a:rPr lang="en-GB" dirty="0"/>
              <a:t> structures.</a:t>
            </a:r>
            <a:br>
              <a:rPr lang="en-GB" dirty="0"/>
            </a:br>
            <a:r>
              <a:rPr lang="en-GB" dirty="0"/>
              <a:t>c) Do roses have thorns?</a:t>
            </a:r>
            <a:br>
              <a:rPr lang="en-GB" dirty="0"/>
            </a:br>
            <a:r>
              <a:rPr lang="en-GB" dirty="0"/>
              <a:t>d) Let roses have thorns!</a:t>
            </a:r>
          </a:p>
          <a:p>
            <a:r>
              <a:rPr lang="en-GB" dirty="0"/>
              <a:t>Even though the sentences are different, the proposition is the same: roses have thorns.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05399"/>
          </a:xfrm>
        </p:spPr>
        <p:txBody>
          <a:bodyPr/>
          <a:lstStyle/>
          <a:p>
            <a:r>
              <a:rPr lang="en-GB" dirty="0"/>
              <a:t>The conceptual meaning of the word </a:t>
            </a:r>
            <a:r>
              <a:rPr lang="en-GB" i="1" dirty="0"/>
              <a:t>sea</a:t>
            </a:r>
            <a:r>
              <a:rPr lang="en-GB" dirty="0"/>
              <a:t> is something that is large, filled with saltwater, and so on. This meaning is true for everyone.</a:t>
            </a:r>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4952999"/>
          </a:xfrm>
        </p:spPr>
        <p:txBody>
          <a:bodyPr/>
          <a:lstStyle/>
          <a:p>
            <a:r>
              <a:rPr lang="en-GB" dirty="0"/>
              <a:t>The associative meaning might be pirates, shipwreck, storms, battle and so on. These associations vary from person to person. </a:t>
            </a:r>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5410199"/>
          </a:xfrm>
        </p:spPr>
        <p:txBody>
          <a:bodyPr/>
          <a:lstStyle/>
          <a:p>
            <a:r>
              <a:rPr lang="en-GB" dirty="0"/>
              <a:t>The conceptual meaning of </a:t>
            </a:r>
            <a:r>
              <a:rPr lang="en-GB" i="1" dirty="0"/>
              <a:t>concise</a:t>
            </a:r>
            <a:r>
              <a:rPr lang="en-GB" dirty="0"/>
              <a:t> is </a:t>
            </a:r>
            <a:r>
              <a:rPr lang="en-GB" i="1" dirty="0"/>
              <a:t>expressed in few words</a:t>
            </a:r>
            <a:r>
              <a:rPr lang="en-GB" dirty="0"/>
              <a:t>, but </a:t>
            </a:r>
            <a:r>
              <a:rPr lang="en-GB" i="1" dirty="0"/>
              <a:t>concise</a:t>
            </a:r>
            <a:r>
              <a:rPr lang="en-GB" dirty="0"/>
              <a:t> being a </a:t>
            </a:r>
            <a:r>
              <a:rPr lang="en-GB" i="1" dirty="0"/>
              <a:t>good</a:t>
            </a:r>
            <a:r>
              <a:rPr lang="en-GB" dirty="0"/>
              <a:t> thing is part of the associative meaning.</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867399"/>
          </a:xfrm>
        </p:spPr>
        <p:txBody>
          <a:bodyPr>
            <a:normAutofit fontScale="90000"/>
          </a:bodyPr>
          <a:lstStyle/>
          <a:p>
            <a:pPr lvl="0"/>
            <a:br>
              <a:rPr lang="en-GB" dirty="0">
                <a:hlinkClick r:id="rId2"/>
              </a:rPr>
            </a:br>
            <a:r>
              <a:rPr lang="en-GB" dirty="0">
                <a:hlinkClick r:id="rId2"/>
              </a:rPr>
              <a:t>Semantics includes:</a:t>
            </a:r>
            <a:br>
              <a:rPr lang="en-GB" dirty="0">
                <a:hlinkClick r:id="rId2"/>
              </a:rPr>
            </a:br>
            <a:br>
              <a:rPr lang="en-GB" dirty="0">
                <a:hlinkClick r:id="rId2"/>
              </a:rPr>
            </a:br>
            <a:r>
              <a:rPr lang="en-GB" dirty="0">
                <a:hlinkClick r:id="rId2"/>
              </a:rPr>
              <a:t>1Reference and Sense</a:t>
            </a:r>
            <a:br>
              <a:rPr lang="en-GB" dirty="0"/>
            </a:br>
            <a:r>
              <a:rPr lang="en-GB" dirty="0">
                <a:hlinkClick r:id="rId2"/>
              </a:rPr>
              <a:t>2Semantic Features</a:t>
            </a:r>
            <a:br>
              <a:rPr lang="en-GB" dirty="0"/>
            </a:br>
            <a:r>
              <a:rPr lang="en-GB" dirty="0">
                <a:hlinkClick r:id="rId2"/>
              </a:rPr>
              <a:t>3Lexical Relations</a:t>
            </a:r>
            <a:br>
              <a:rPr lang="en-GB" dirty="0"/>
            </a:br>
            <a:r>
              <a:rPr lang="en-GB" dirty="0">
                <a:hlinkClick r:id="rId2"/>
              </a:rPr>
              <a:t>4Semantic Roles</a:t>
            </a:r>
            <a:br>
              <a:rPr lang="en-GB" dirty="0"/>
            </a:br>
            <a:r>
              <a:rPr lang="en-GB" dirty="0">
                <a:hlinkClick r:id="rId2"/>
              </a:rPr>
              <a:t>5Propositions</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7772400" cy="5867400"/>
          </a:xfrm>
        </p:spPr>
        <p:txBody>
          <a:bodyPr>
            <a:normAutofit/>
          </a:bodyPr>
          <a:lstStyle/>
          <a:p>
            <a:r>
              <a:rPr lang="en-GB" sz="4800" dirty="0">
                <a:solidFill>
                  <a:srgbClr val="C00000"/>
                </a:solidFill>
              </a:rPr>
              <a:t>Reference and Sense</a:t>
            </a:r>
            <a:br>
              <a:rPr lang="en-GB" sz="4800" dirty="0">
                <a:solidFill>
                  <a:srgbClr val="C00000"/>
                </a:solidFill>
              </a:rPr>
            </a:br>
            <a:r>
              <a:rPr lang="en-GB" sz="4800" b="1" dirty="0">
                <a:solidFill>
                  <a:srgbClr val="C00000"/>
                </a:solidFill>
              </a:rPr>
              <a:t>Reference</a:t>
            </a:r>
            <a:r>
              <a:rPr lang="en-GB" sz="4800" dirty="0">
                <a:solidFill>
                  <a:srgbClr val="C00000"/>
                </a:solidFill>
              </a:rPr>
              <a:t> refers to what an expression refers to in the real world. For example, </a:t>
            </a:r>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7999"/>
          </a:xfrm>
        </p:spPr>
        <p:txBody>
          <a:bodyPr/>
          <a:lstStyle/>
          <a:p>
            <a:r>
              <a:rPr lang="en-GB" i="1" dirty="0" err="1">
                <a:solidFill>
                  <a:srgbClr val="C00000"/>
                </a:solidFill>
              </a:rPr>
              <a:t>Barack</a:t>
            </a:r>
            <a:r>
              <a:rPr lang="en-GB" i="1" dirty="0">
                <a:solidFill>
                  <a:srgbClr val="C00000"/>
                </a:solidFill>
              </a:rPr>
              <a:t> </a:t>
            </a:r>
            <a:r>
              <a:rPr lang="en-GB" i="1" dirty="0" err="1">
                <a:solidFill>
                  <a:srgbClr val="C00000"/>
                </a:solidFill>
              </a:rPr>
              <a:t>Obama</a:t>
            </a:r>
            <a:r>
              <a:rPr lang="en-GB" dirty="0"/>
              <a:t> refers to the first black president of the United States. In the sentence </a:t>
            </a:r>
            <a:r>
              <a:rPr lang="en-GB" i="1" dirty="0">
                <a:solidFill>
                  <a:srgbClr val="C00000"/>
                </a:solidFill>
              </a:rPr>
              <a:t>Jimmy Wales, </a:t>
            </a:r>
            <a:r>
              <a:rPr lang="en-GB" i="1" dirty="0"/>
              <a:t>who founded Wikipedia, is an intelligent man</a:t>
            </a:r>
            <a:r>
              <a:rPr lang="en-GB" dirty="0"/>
              <a:t>, </a:t>
            </a:r>
            <a:r>
              <a:rPr lang="en-GB" i="1" dirty="0"/>
              <a:t>who</a:t>
            </a:r>
            <a:r>
              <a:rPr lang="en-GB" dirty="0"/>
              <a:t> refers to Jimmy Wales.</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6476999"/>
          </a:xfrm>
        </p:spPr>
        <p:txBody>
          <a:bodyPr/>
          <a:lstStyle/>
          <a:p>
            <a:r>
              <a:rPr lang="en-GB" b="1" dirty="0"/>
              <a:t>Constant reference</a:t>
            </a:r>
            <a:r>
              <a:rPr lang="en-GB" dirty="0"/>
              <a:t> occurs when an expression always refers to the same thing, regardless of context. </a:t>
            </a:r>
            <a:r>
              <a:rPr lang="en-GB" i="1" dirty="0"/>
              <a:t>The Democratic People's Republic of Korea</a:t>
            </a:r>
            <a:r>
              <a:rPr lang="en-GB" dirty="0"/>
              <a:t> usually has constant reference,</a:t>
            </a:r>
          </a:p>
        </p:txBody>
      </p:sp>
      <p:sp>
        <p:nvSpPr>
          <p:cNvPr id="3" name="Subtitle 2"/>
          <p:cNvSpPr>
            <a:spLocks noGrp="1"/>
          </p:cNvSpPr>
          <p:nvPr>
            <p:ph type="subTitle" idx="1"/>
          </p:nvPr>
        </p:nvSpPr>
        <p:spPr>
          <a:xfrm>
            <a:off x="152400" y="4267200"/>
            <a:ext cx="8991600" cy="2590800"/>
          </a:xfrm>
        </p:spPr>
        <p:txBody>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1010</Words>
  <Application>Microsoft Office PowerPoint</Application>
  <PresentationFormat>On-screen Show (4:3)</PresentationFormat>
  <Paragraphs>56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Semantics.</vt:lpstr>
      <vt:lpstr>Semantics</vt:lpstr>
      <vt:lpstr>The conceptual meaning of the word sea is something that is large, filled with saltwater, and so on. This meaning is true for everyone.</vt:lpstr>
      <vt:lpstr>The associative meaning might be pirates, shipwreck, storms, battle and so on. These associations vary from person to person. </vt:lpstr>
      <vt:lpstr>The conceptual meaning of concise is expressed in few words, but concise being a good thing is part of the associative meaning. </vt:lpstr>
      <vt:lpstr> Semantics includes:  1Reference and Sense 2Semantic Features 3Lexical Relations 4Semantic Roles 5Propositions </vt:lpstr>
      <vt:lpstr>Reference and Sense Reference refers to what an expression refers to in the real world. For example, </vt:lpstr>
      <vt:lpstr>Barack Obama refers to the first black president of the United States. In the sentence Jimmy Wales, who founded Wikipedia, is an intelligent man, who refers to Jimmy Wales. </vt:lpstr>
      <vt:lpstr>Constant reference occurs when an expression always refers to the same thing, regardless of context. The Democratic People's Republic of Korea usually has constant reference,</vt:lpstr>
      <vt:lpstr>   Sense</vt:lpstr>
      <vt:lpstr>Semantic Features</vt:lpstr>
      <vt:lpstr>PowerPoint Presentation</vt:lpstr>
      <vt:lpstr>PowerPoint Presentation</vt:lpstr>
      <vt:lpstr>Lexical Relations</vt:lpstr>
      <vt:lpstr>PowerPoint Presentation</vt:lpstr>
      <vt:lpstr>PowerPoint Presentation</vt:lpstr>
      <vt:lpstr>PowerPoint Presentation</vt:lpstr>
      <vt:lpstr>PowerPoint Presentation</vt:lpstr>
      <vt:lpstr>PowerPoint Presentation</vt:lpstr>
      <vt:lpstr>Semantic Roles</vt:lpstr>
      <vt:lpstr>PowerPoint Presentation</vt:lpstr>
      <vt:lpstr>Propositions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dc:title>
  <dc:creator>amel omar</dc:creator>
  <cp:lastModifiedBy>New</cp:lastModifiedBy>
  <cp:revision>33</cp:revision>
  <dcterms:created xsi:type="dcterms:W3CDTF">2006-08-16T00:00:00Z</dcterms:created>
  <dcterms:modified xsi:type="dcterms:W3CDTF">2020-03-24T09:12:33Z</dcterms:modified>
</cp:coreProperties>
</file>